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67" r:id="rId6"/>
    <p:sldId id="263" r:id="rId7"/>
    <p:sldId id="261" r:id="rId8"/>
    <p:sldId id="268" r:id="rId9"/>
    <p:sldId id="269" r:id="rId10"/>
    <p:sldId id="270" r:id="rId11"/>
    <p:sldId id="271" r:id="rId12"/>
    <p:sldId id="272" r:id="rId13"/>
    <p:sldId id="273" r:id="rId14"/>
    <p:sldId id="274" r:id="rId15"/>
    <p:sldId id="276" r:id="rId16"/>
    <p:sldId id="275" r:id="rId17"/>
    <p:sldId id="27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712" autoAdjust="0"/>
  </p:normalViewPr>
  <p:slideViewPr>
    <p:cSldViewPr snapToGrid="0">
      <p:cViewPr varScale="1">
        <p:scale>
          <a:sx n="119" d="100"/>
          <a:sy n="119" d="100"/>
        </p:scale>
        <p:origin x="208" y="296"/>
      </p:cViewPr>
      <p:guideLst>
        <p:guide pos="3840"/>
        <p:guide orient="horz" pos="216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10/19/19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10/19/19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s://quizlet.com/436406806/natural-disasters-page-flash-card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0.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60145" y="344209"/>
            <a:ext cx="1391775" cy="858837"/>
          </a:xfrm>
        </p:spPr>
        <p:txBody>
          <a:bodyPr>
            <a:normAutofit fontScale="77500" lnSpcReduction="20000"/>
          </a:bodyPr>
          <a:lstStyle/>
          <a:p>
            <a:r>
              <a:rPr lang="en-US" dirty="0"/>
              <a:t>Art 305</a:t>
            </a:r>
          </a:p>
          <a:p>
            <a:r>
              <a:rPr lang="en-US" dirty="0"/>
              <a:t>Group project</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fontScale="90000"/>
          </a:bodyPr>
          <a:lstStyle/>
          <a:p>
            <a:pPr algn="ctr"/>
            <a:r>
              <a:rPr lang="en-US" dirty="0"/>
              <a:t>Lesson plan: Natural Disasters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By: Sarah B, Heidi F, Bryan K, and Jasmine P.</a:t>
            </a:r>
            <a:endParaRPr lang="ru-RU" dirty="0"/>
          </a:p>
        </p:txBody>
      </p:sp>
      <p:pic>
        <p:nvPicPr>
          <p:cNvPr id="8" name="Picture 7"/>
          <p:cNvPicPr>
            <a:picLocks noChangeAspect="1"/>
          </p:cNvPicPr>
          <p:nvPr/>
        </p:nvPicPr>
        <p:blipFill>
          <a:blip r:embed="rId2"/>
          <a:stretch>
            <a:fillRect/>
          </a:stretch>
        </p:blipFill>
        <p:spPr>
          <a:xfrm rot="20991442">
            <a:off x="1018017" y="1667978"/>
            <a:ext cx="4108277" cy="4108277"/>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5" name="TextBox 4"/>
          <p:cNvSpPr txBox="1"/>
          <p:nvPr/>
        </p:nvSpPr>
        <p:spPr>
          <a:xfrm>
            <a:off x="677119" y="827589"/>
            <a:ext cx="9774820" cy="5949387"/>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1354238" y="269675"/>
            <a:ext cx="7432948" cy="6183210"/>
          </a:xfrm>
          <a:prstGeom prst="rect">
            <a:avLst/>
          </a:prstGeom>
        </p:spPr>
      </p:pic>
    </p:spTree>
    <p:extLst>
      <p:ext uri="{BB962C8B-B14F-4D97-AF65-F5344CB8AC3E}">
        <p14:creationId xmlns:p14="http://schemas.microsoft.com/office/powerpoint/2010/main" val="75218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8" name="Title 7"/>
          <p:cNvSpPr>
            <a:spLocks noGrp="1"/>
          </p:cNvSpPr>
          <p:nvPr>
            <p:ph type="title"/>
          </p:nvPr>
        </p:nvSpPr>
        <p:spPr/>
        <p:txBody>
          <a:bodyPr>
            <a:normAutofit/>
          </a:bodyPr>
          <a:lstStyle/>
          <a:p>
            <a:pPr algn="ctr"/>
            <a:r>
              <a:rPr lang="en-US" sz="3600" dirty="0"/>
              <a:t>Transitional Activity</a:t>
            </a:r>
          </a:p>
        </p:txBody>
      </p:sp>
      <p:sp>
        <p:nvSpPr>
          <p:cNvPr id="5" name="TextBox 4"/>
          <p:cNvSpPr txBox="1"/>
          <p:nvPr/>
        </p:nvSpPr>
        <p:spPr>
          <a:xfrm>
            <a:off x="5514082" y="91855"/>
            <a:ext cx="6985321" cy="6591782"/>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5801937" y="305987"/>
            <a:ext cx="5073952" cy="6858000"/>
          </a:xfrm>
          <a:prstGeom prst="rect">
            <a:avLst/>
          </a:prstGeom>
        </p:spPr>
      </p:pic>
    </p:spTree>
    <p:extLst>
      <p:ext uri="{BB962C8B-B14F-4D97-AF65-F5344CB8AC3E}">
        <p14:creationId xmlns:p14="http://schemas.microsoft.com/office/powerpoint/2010/main" val="416324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Art Project Results</a:t>
            </a:r>
          </a:p>
        </p:txBody>
      </p:sp>
      <p:pic>
        <p:nvPicPr>
          <p:cNvPr id="22" name="Picture 21"/>
          <p:cNvPicPr>
            <a:picLocks noChangeAspect="1"/>
          </p:cNvPicPr>
          <p:nvPr/>
        </p:nvPicPr>
        <p:blipFill>
          <a:blip r:embed="rId2"/>
          <a:stretch>
            <a:fillRect/>
          </a:stretch>
        </p:blipFill>
        <p:spPr>
          <a:xfrm>
            <a:off x="2615353" y="1720661"/>
            <a:ext cx="3253011" cy="5027380"/>
          </a:xfrm>
          <a:prstGeom prst="rect">
            <a:avLst/>
          </a:prstGeom>
          <a:ln>
            <a:noFill/>
          </a:ln>
          <a:effectLst>
            <a:outerShdw blurRad="190500" algn="tl" rotWithShape="0">
              <a:srgbClr val="000000">
                <a:alpha val="70000"/>
              </a:srgbClr>
            </a:outerShdw>
          </a:effectLst>
        </p:spPr>
      </p:pic>
      <p:sp>
        <p:nvSpPr>
          <p:cNvPr id="23" name="TextBox 22"/>
          <p:cNvSpPr txBox="1"/>
          <p:nvPr/>
        </p:nvSpPr>
        <p:spPr>
          <a:xfrm>
            <a:off x="6261903" y="2748987"/>
            <a:ext cx="2806861" cy="946480"/>
          </a:xfrm>
          <a:prstGeom prst="rect">
            <a:avLst/>
          </a:prstGeom>
          <a:noFill/>
        </p:spPr>
        <p:txBody>
          <a:bodyPr wrap="square" rtlCol="0">
            <a:spAutoFit/>
          </a:bodyPr>
          <a:lstStyle/>
          <a:p>
            <a:pPr algn="ctr"/>
            <a:r>
              <a:rPr lang="en-US" dirty="0"/>
              <a:t>Adobe Illustrator </a:t>
            </a:r>
          </a:p>
          <a:p>
            <a:pPr algn="ctr"/>
            <a:endParaRPr lang="en-US" dirty="0"/>
          </a:p>
          <a:p>
            <a:pPr algn="ctr"/>
            <a:r>
              <a:rPr lang="en-US" dirty="0"/>
              <a:t>By : Jasmine Pirkle</a:t>
            </a:r>
          </a:p>
        </p:txBody>
      </p:sp>
    </p:spTree>
    <p:extLst>
      <p:ext uri="{BB962C8B-B14F-4D97-AF65-F5344CB8AC3E}">
        <p14:creationId xmlns:p14="http://schemas.microsoft.com/office/powerpoint/2010/main" val="375788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13</a:t>
            </a:fld>
            <a:endParaRPr lang="en-US" noProof="0" dirty="0"/>
          </a:p>
        </p:txBody>
      </p:sp>
      <p:pic>
        <p:nvPicPr>
          <p:cNvPr id="9218" name="Picture 2" descr="https://lh3.googleusercontent.com/VlJvZu_x17TZgWUazYi5T4uP6axq3_jb5PPGLSI8Ey5aBgR6StM1KTQ862Im8E1basgwGlfXtpuWN8GtQ9mVwp_naX1FoVxrBkCSPdP8zTZl0cgLNX_7F2q81RgfjzvZBFV21U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075" y="876044"/>
            <a:ext cx="4207397" cy="5609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s://lh3.googleusercontent.com/oqC2TQu9dOjFKN_HgCpnOnvC4dx4lyxUma7rzzNsOjnvUHDYOoUwNmhXA_BUeJAdec3aQWQAU-92knRS3Xly3aYK8JLjdlggY9wesR18wDc0C_2kZ7Obw73s6TKb1bKZWGJAq3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7" y="275454"/>
            <a:ext cx="4294211" cy="57256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43327" y="1834587"/>
            <a:ext cx="1701478" cy="1477328"/>
          </a:xfrm>
          <a:prstGeom prst="rect">
            <a:avLst/>
          </a:prstGeom>
          <a:noFill/>
        </p:spPr>
        <p:txBody>
          <a:bodyPr wrap="square" rtlCol="0">
            <a:spAutoFit/>
          </a:bodyPr>
          <a:lstStyle/>
          <a:p>
            <a:r>
              <a:rPr lang="en-US" dirty="0"/>
              <a:t>Diorama on Wild Fires </a:t>
            </a:r>
          </a:p>
          <a:p>
            <a:endParaRPr lang="en-US" dirty="0"/>
          </a:p>
          <a:p>
            <a:r>
              <a:rPr lang="en-US" dirty="0"/>
              <a:t>By: Heidi Fernandez</a:t>
            </a:r>
          </a:p>
        </p:txBody>
      </p:sp>
    </p:spTree>
    <p:extLst>
      <p:ext uri="{BB962C8B-B14F-4D97-AF65-F5344CB8AC3E}">
        <p14:creationId xmlns:p14="http://schemas.microsoft.com/office/powerpoint/2010/main" val="271286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041154" y="603624"/>
            <a:ext cx="3182657" cy="137458"/>
          </a:xfrm>
          <a:solidFill>
            <a:schemeClr val="bg1"/>
          </a:solidFill>
        </p:spPr>
        <p:txBody>
          <a:bodyPr/>
          <a:lstStyle/>
          <a:p>
            <a:r>
              <a:rPr lang="en-US" sz="1800" noProof="0" dirty="0">
                <a:solidFill>
                  <a:schemeClr val="tx2"/>
                </a:solidFill>
              </a:rPr>
              <a:t>Draw Pile Gif</a:t>
            </a:r>
            <a:endParaRPr lang="en-US" sz="1800" dirty="0">
              <a:solidFill>
                <a:schemeClr val="tx2"/>
              </a:solidFill>
            </a:endParaRPr>
          </a:p>
          <a:p>
            <a:r>
              <a:rPr lang="en-US" sz="1800" noProof="0" dirty="0">
                <a:solidFill>
                  <a:schemeClr val="tx2"/>
                </a:solidFill>
              </a:rPr>
              <a:t>By: Bryan Kim</a:t>
            </a: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568" y="1447822"/>
            <a:ext cx="7867650" cy="4429125"/>
          </a:xfrm>
          <a:prstGeom prst="rect">
            <a:avLst/>
          </a:prstGeom>
        </p:spPr>
      </p:pic>
    </p:spTree>
    <p:extLst>
      <p:ext uri="{BB962C8B-B14F-4D97-AF65-F5344CB8AC3E}">
        <p14:creationId xmlns:p14="http://schemas.microsoft.com/office/powerpoint/2010/main" val="24887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02" y="114833"/>
            <a:ext cx="3968496" cy="649142"/>
          </a:xfrm>
        </p:spPr>
        <p:txBody>
          <a:bodyPr>
            <a:normAutofit/>
          </a:bodyPr>
          <a:lstStyle/>
          <a:p>
            <a:pPr algn="ctr"/>
            <a:r>
              <a:rPr lang="en-US" sz="2800" b="0" dirty="0">
                <a:latin typeface="+mj-lt"/>
              </a:rPr>
              <a:t>History Presentation</a:t>
            </a:r>
            <a:endParaRPr lang="en-US" sz="2800" dirty="0">
              <a:latin typeface="+mj-lt"/>
            </a:endParaRPr>
          </a:p>
        </p:txBody>
      </p:sp>
      <p:sp>
        <p:nvSpPr>
          <p:cNvPr id="4" name="Slide Number Placeholder 3"/>
          <p:cNvSpPr>
            <a:spLocks noGrp="1"/>
          </p:cNvSpPr>
          <p:nvPr>
            <p:ph type="sldNum" sz="quarter" idx="12"/>
          </p:nvPr>
        </p:nvSpPr>
        <p:spPr/>
        <p:txBody>
          <a:bodyPr/>
          <a:lstStyle/>
          <a:p>
            <a:fld id="{98C0CDE5-970C-4CC4-BF43-0DA127E73E82}" type="slidenum">
              <a:rPr lang="en-US" noProof="0" smtClean="0"/>
              <a:t>2</a:t>
            </a:fld>
            <a:endParaRPr lang="en-US" noProof="0" dirty="0"/>
          </a:p>
        </p:txBody>
      </p:sp>
      <p:pic>
        <p:nvPicPr>
          <p:cNvPr id="2050" name="Picture 2" descr="https://lh3.googleusercontent.com/5JcN1bb4DbTyPzwPsFgRr9tlXsiybNQuNSH0naKxP-TbI7gY6YRKscdnuODe711L0PPzcmsX_JsPgcf1QqLZzf1zMG5AoF11-dCrsxyeauG8sC0h-skacFkXs4WRM3g9mChUZSX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35" y="881626"/>
            <a:ext cx="5030436" cy="281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lh3.googleusercontent.com/Gmg28SfJkCmGNSBfHbG4PLnTuEyhsLpq68FdJ1H-1-LAgjepQo5i31fbqoz4fKvmOj4CCYd9ufcvVfVmqu_gRYUiJ0utkSwNH0HutDRSreMvNrgauFAl3V4C66U6oysQJw84Mmu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93" y="881626"/>
            <a:ext cx="5074464" cy="2853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lh4.googleusercontent.com/ga_nqBAq0cmXrB5iSTk5k8lMeiosrBpKtYeKOqBnfSSi88AsVajb7JhBD_KVEL79gktn_Mlk-IV-A4Ln4OgQhb-r8y33wA9_qzZ9ImCiHh1CBcwjSx0F5rHIwQ7AwQY1YUsl5cS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186" y="3970118"/>
            <a:ext cx="5291104" cy="2986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7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pic>
        <p:nvPicPr>
          <p:cNvPr id="7" name="Picture 6"/>
          <p:cNvPicPr>
            <a:picLocks noChangeAspect="1"/>
          </p:cNvPicPr>
          <p:nvPr/>
        </p:nvPicPr>
        <p:blipFill>
          <a:blip r:embed="rId2"/>
          <a:stretch>
            <a:fillRect/>
          </a:stretch>
        </p:blipFill>
        <p:spPr>
          <a:xfrm>
            <a:off x="641311" y="269278"/>
            <a:ext cx="5155017" cy="2895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6562845" y="269278"/>
            <a:ext cx="5162269" cy="2895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3425445" y="3485743"/>
            <a:ext cx="5441423" cy="3059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p:txBody>
          <a:bodyPr>
            <a:normAutofit/>
          </a:bodyPr>
          <a:lstStyle/>
          <a:p>
            <a:r>
              <a:rPr lang="en-US" sz="3200" dirty="0"/>
              <a:t>“Disaster Alert” Application Guide</a:t>
            </a:r>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1211018" y="7270630"/>
            <a:ext cx="2210479" cy="719424"/>
          </a:xfrm>
        </p:spPr>
        <p:txBody>
          <a:bodyPr tIns="180000" bIns="108000">
            <a:normAutofit/>
          </a:bodyPr>
          <a:lstStyle/>
          <a:p>
            <a:endParaRPr lang="en-US"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8" name="Rectangle 7"/>
          <p:cNvSpPr/>
          <p:nvPr/>
        </p:nvSpPr>
        <p:spPr>
          <a:xfrm>
            <a:off x="5295418" y="613836"/>
            <a:ext cx="6070921" cy="5401479"/>
          </a:xfrm>
          <a:prstGeom prst="rect">
            <a:avLst/>
          </a:prstGeom>
        </p:spPr>
        <p:txBody>
          <a:bodyPr wrap="square">
            <a:spAutoFit/>
          </a:bodyPr>
          <a:lstStyle/>
          <a:p>
            <a:pPr>
              <a:spcBef>
                <a:spcPts val="2400"/>
              </a:spcBef>
            </a:pPr>
            <a:r>
              <a:rPr lang="en-US" sz="2000" b="1" dirty="0">
                <a:solidFill>
                  <a:srgbClr val="FF5E0E"/>
                </a:solidFill>
                <a:latin typeface="PT Sans Narrow"/>
              </a:rPr>
              <a:t>Application </a:t>
            </a:r>
            <a:endParaRPr lang="en-US" sz="2000" b="1" dirty="0"/>
          </a:p>
          <a:p>
            <a:pPr fontAlgn="base">
              <a:spcBef>
                <a:spcPts val="600"/>
              </a:spcBef>
              <a:buFont typeface="+mj-lt"/>
              <a:buAutoNum type="arabicPeriod"/>
            </a:pPr>
            <a:r>
              <a:rPr lang="en-US" sz="1600" dirty="0">
                <a:solidFill>
                  <a:srgbClr val="695D46"/>
                </a:solidFill>
                <a:latin typeface="Open Sans"/>
              </a:rPr>
              <a:t>Download Disaster Alert App.</a:t>
            </a:r>
          </a:p>
          <a:p>
            <a:pPr fontAlgn="base">
              <a:buFont typeface="+mj-lt"/>
              <a:buAutoNum type="arabicPeriod"/>
            </a:pPr>
            <a:r>
              <a:rPr lang="en-US" sz="1600" dirty="0">
                <a:solidFill>
                  <a:srgbClr val="695D46"/>
                </a:solidFill>
                <a:latin typeface="Open Sans"/>
              </a:rPr>
              <a:t>Look over the disasters happening around the world, learn about some of them.</a:t>
            </a:r>
          </a:p>
          <a:p>
            <a:pPr fontAlgn="base">
              <a:buFont typeface="+mj-lt"/>
              <a:buAutoNum type="arabicPeriod"/>
            </a:pPr>
            <a:r>
              <a:rPr lang="en-US" sz="1600" dirty="0">
                <a:solidFill>
                  <a:srgbClr val="695D46"/>
                </a:solidFill>
                <a:latin typeface="Open Sans"/>
              </a:rPr>
              <a:t>Have a specific disaster type in mind?</a:t>
            </a:r>
          </a:p>
          <a:p>
            <a:pPr marL="742950" lvl="1" indent="-285750" fontAlgn="base">
              <a:buFont typeface="+mj-lt"/>
              <a:buAutoNum type="arabicPeriod"/>
            </a:pPr>
            <a:r>
              <a:rPr lang="en-US" sz="1600" dirty="0">
                <a:solidFill>
                  <a:srgbClr val="695D46"/>
                </a:solidFill>
                <a:latin typeface="Open Sans"/>
              </a:rPr>
              <a:t>Use the search bar to find what are happening in the world right now.</a:t>
            </a:r>
          </a:p>
          <a:p>
            <a:pPr fontAlgn="base">
              <a:buFont typeface="+mj-lt"/>
              <a:buAutoNum type="arabicPeriod"/>
            </a:pPr>
            <a:r>
              <a:rPr lang="en-US" sz="1600" dirty="0">
                <a:solidFill>
                  <a:srgbClr val="695D46"/>
                </a:solidFill>
                <a:latin typeface="Open Sans"/>
              </a:rPr>
              <a:t>Disaster types you can search are:</a:t>
            </a:r>
          </a:p>
          <a:p>
            <a:pPr marL="742950" lvl="1" indent="-285750" fontAlgn="base">
              <a:buFont typeface="+mj-lt"/>
              <a:buAutoNum type="arabicPeriod"/>
            </a:pPr>
            <a:r>
              <a:rPr lang="en-US" sz="1600" dirty="0">
                <a:solidFill>
                  <a:srgbClr val="695D46"/>
                </a:solidFill>
                <a:latin typeface="Open Sans"/>
              </a:rPr>
              <a:t>Flood</a:t>
            </a:r>
          </a:p>
          <a:p>
            <a:pPr marL="742950" lvl="1" indent="-285750" fontAlgn="base">
              <a:buFont typeface="+mj-lt"/>
              <a:buAutoNum type="arabicPeriod"/>
            </a:pPr>
            <a:r>
              <a:rPr lang="en-US" sz="1600" dirty="0">
                <a:solidFill>
                  <a:srgbClr val="695D46"/>
                </a:solidFill>
                <a:latin typeface="Open Sans"/>
              </a:rPr>
              <a:t>Volcano</a:t>
            </a:r>
          </a:p>
          <a:p>
            <a:pPr marL="742950" lvl="1" indent="-285750" fontAlgn="base">
              <a:buFont typeface="+mj-lt"/>
              <a:buAutoNum type="arabicPeriod"/>
            </a:pPr>
            <a:r>
              <a:rPr lang="en-US" sz="1600" dirty="0">
                <a:solidFill>
                  <a:srgbClr val="695D46"/>
                </a:solidFill>
                <a:latin typeface="Open Sans"/>
              </a:rPr>
              <a:t>Typhoon</a:t>
            </a:r>
          </a:p>
          <a:p>
            <a:pPr marL="742950" lvl="1" indent="-285750" fontAlgn="base">
              <a:buFont typeface="+mj-lt"/>
              <a:buAutoNum type="arabicPeriod"/>
            </a:pPr>
            <a:r>
              <a:rPr lang="en-US" sz="1600" dirty="0">
                <a:solidFill>
                  <a:srgbClr val="695D46"/>
                </a:solidFill>
                <a:latin typeface="Open Sans"/>
              </a:rPr>
              <a:t>Earthquake</a:t>
            </a:r>
          </a:p>
          <a:p>
            <a:pPr marL="742950" lvl="1" indent="-285750" fontAlgn="base">
              <a:buFont typeface="+mj-lt"/>
              <a:buAutoNum type="arabicPeriod"/>
            </a:pPr>
            <a:r>
              <a:rPr lang="en-US" sz="1600" dirty="0">
                <a:solidFill>
                  <a:srgbClr val="695D46"/>
                </a:solidFill>
                <a:latin typeface="Open Sans"/>
              </a:rPr>
              <a:t>Wildfire</a:t>
            </a:r>
          </a:p>
          <a:p>
            <a:pPr marL="742950" lvl="1" indent="-285750" fontAlgn="base">
              <a:buFont typeface="+mj-lt"/>
              <a:buAutoNum type="arabicPeriod"/>
            </a:pPr>
            <a:r>
              <a:rPr lang="en-US" sz="1600" dirty="0">
                <a:solidFill>
                  <a:srgbClr val="695D46"/>
                </a:solidFill>
                <a:latin typeface="Open Sans"/>
              </a:rPr>
              <a:t>Drought</a:t>
            </a:r>
          </a:p>
          <a:p>
            <a:pPr marL="742950" lvl="1" indent="-285750" fontAlgn="base">
              <a:buFont typeface="+mj-lt"/>
              <a:buAutoNum type="arabicPeriod"/>
            </a:pPr>
            <a:r>
              <a:rPr lang="en-US" sz="1600" dirty="0">
                <a:solidFill>
                  <a:srgbClr val="695D46"/>
                </a:solidFill>
                <a:latin typeface="Open Sans"/>
              </a:rPr>
              <a:t>Storm</a:t>
            </a:r>
          </a:p>
          <a:p>
            <a:pPr marL="742950" lvl="1" indent="-285750" fontAlgn="base">
              <a:buFont typeface="+mj-lt"/>
              <a:buAutoNum type="arabicPeriod"/>
            </a:pPr>
            <a:r>
              <a:rPr lang="en-US" sz="1600" dirty="0">
                <a:solidFill>
                  <a:srgbClr val="695D46"/>
                </a:solidFill>
                <a:latin typeface="Open Sans"/>
              </a:rPr>
              <a:t>Biomedical</a:t>
            </a:r>
          </a:p>
          <a:p>
            <a:pPr marL="742950" lvl="1" indent="-285750" fontAlgn="base">
              <a:buFont typeface="+mj-lt"/>
              <a:buAutoNum type="arabicPeriod"/>
            </a:pPr>
            <a:r>
              <a:rPr lang="en-US" sz="1600" dirty="0">
                <a:solidFill>
                  <a:srgbClr val="695D46"/>
                </a:solidFill>
                <a:latin typeface="Open Sans"/>
              </a:rPr>
              <a:t>High Winds</a:t>
            </a:r>
          </a:p>
          <a:p>
            <a:pPr fontAlgn="base">
              <a:buFont typeface="+mj-lt"/>
              <a:buAutoNum type="arabicPeriod"/>
            </a:pPr>
            <a:r>
              <a:rPr lang="en-US" sz="1600" dirty="0">
                <a:solidFill>
                  <a:srgbClr val="695D46"/>
                </a:solidFill>
                <a:latin typeface="Open Sans"/>
              </a:rPr>
              <a:t>Research about your chosen natural disaster by clicking on it and learn more with the attachment.</a:t>
            </a:r>
          </a:p>
          <a:p>
            <a:pPr fontAlgn="base">
              <a:buFont typeface="+mj-lt"/>
              <a:buAutoNum type="arabicPeriod"/>
            </a:pPr>
            <a:r>
              <a:rPr lang="en-US" sz="1600" dirty="0">
                <a:solidFill>
                  <a:srgbClr val="695D46"/>
                </a:solidFill>
                <a:latin typeface="Open Sans"/>
              </a:rPr>
              <a:t> Take inspiration and create your project around this natural disaster.</a:t>
            </a:r>
            <a:endParaRPr lang="en-US" sz="1600" b="0" i="0" u="none" strike="noStrike" dirty="0">
              <a:solidFill>
                <a:srgbClr val="695D46"/>
              </a:solidFill>
              <a:effectLst/>
              <a:latin typeface="Open Sans"/>
            </a:endParaRPr>
          </a:p>
        </p:txBody>
      </p:sp>
      <p:pic>
        <p:nvPicPr>
          <p:cNvPr id="4100" name="Picture 4" descr="https://lh3.googleusercontent.com/jxGaE_zIMSn8spJmU_H_tJKktwarYYC0NM_zeGlRo3_Chz3zOeHY3LIFkqhP2m6REQBZsr36JHqqjzPjQAhEfehlKyZM62__RsOVkNR42ltAUclSJQD5F8Gmp6pgqlqwdS8XLD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64" y="2529589"/>
            <a:ext cx="3947750" cy="161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4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pic>
        <p:nvPicPr>
          <p:cNvPr id="10" name="Picture 9"/>
          <p:cNvPicPr>
            <a:picLocks noChangeAspect="1"/>
          </p:cNvPicPr>
          <p:nvPr/>
        </p:nvPicPr>
        <p:blipFill>
          <a:blip r:embed="rId2"/>
          <a:stretch>
            <a:fillRect/>
          </a:stretch>
        </p:blipFill>
        <p:spPr>
          <a:xfrm>
            <a:off x="358142" y="0"/>
            <a:ext cx="6291513" cy="7167146"/>
          </a:xfrm>
          <a:prstGeom prst="rect">
            <a:avLst/>
          </a:prstGeom>
        </p:spPr>
      </p:pic>
      <p:sp>
        <p:nvSpPr>
          <p:cNvPr id="11" name="TextBox 10"/>
          <p:cNvSpPr txBox="1"/>
          <p:nvPr/>
        </p:nvSpPr>
        <p:spPr>
          <a:xfrm>
            <a:off x="7859170" y="497712"/>
            <a:ext cx="4051179" cy="523220"/>
          </a:xfrm>
          <a:prstGeom prst="rect">
            <a:avLst/>
          </a:prstGeom>
          <a:solidFill>
            <a:schemeClr val="tx2"/>
          </a:solidFill>
        </p:spPr>
        <p:txBody>
          <a:bodyPr wrap="square" rtlCol="0">
            <a:spAutoFit/>
          </a:bodyPr>
          <a:lstStyle/>
          <a:p>
            <a:pPr algn="ctr"/>
            <a:r>
              <a:rPr lang="en-US" sz="2800" dirty="0">
                <a:solidFill>
                  <a:schemeClr val="bg1"/>
                </a:solidFill>
                <a:latin typeface="+mj-lt"/>
              </a:rPr>
              <a:t>Grading Rubric </a:t>
            </a:r>
          </a:p>
        </p:txBody>
      </p:sp>
      <p:sp>
        <p:nvSpPr>
          <p:cNvPr id="12" name="Rectangle 11"/>
          <p:cNvSpPr/>
          <p:nvPr/>
        </p:nvSpPr>
        <p:spPr>
          <a:xfrm>
            <a:off x="7510041" y="1475329"/>
            <a:ext cx="4681959" cy="2436564"/>
          </a:xfrm>
          <a:prstGeom prst="rect">
            <a:avLst/>
          </a:prstGeom>
        </p:spPr>
        <p:txBody>
          <a:bodyPr wrap="square">
            <a:spAutoFit/>
          </a:bodyPr>
          <a:lstStyle/>
          <a:p>
            <a:pPr marL="63500">
              <a:spcAft>
                <a:spcPts val="1000"/>
              </a:spcAft>
            </a:pPr>
            <a:r>
              <a:rPr lang="en-US" dirty="0">
                <a:solidFill>
                  <a:srgbClr val="000000"/>
                </a:solidFill>
                <a:latin typeface="Times New Roman" panose="02020603050405020304" pitchFamily="18" charset="0"/>
              </a:rPr>
              <a:t>Students will be able to use Disaster Alert to find a current Natural disaster. Using the information presented on the app, the student will then be able to create an artistic piece in one of the given medias to create an understanding and awareness of the event.</a:t>
            </a:r>
            <a:endParaRPr lang="en-US" dirty="0"/>
          </a:p>
          <a:p>
            <a:br>
              <a:rPr lang="en-US" dirty="0"/>
            </a:br>
            <a:endParaRPr lang="en-US" dirty="0"/>
          </a:p>
        </p:txBody>
      </p:sp>
    </p:spTree>
    <p:extLst>
      <p:ext uri="{BB962C8B-B14F-4D97-AF65-F5344CB8AC3E}">
        <p14:creationId xmlns:p14="http://schemas.microsoft.com/office/powerpoint/2010/main" val="387986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p:cNvSpPr>
            <a:spLocks noGrp="1"/>
          </p:cNvSpPr>
          <p:nvPr>
            <p:ph type="title"/>
          </p:nvPr>
        </p:nvSpPr>
        <p:spPr/>
        <p:txBody>
          <a:bodyPr/>
          <a:lstStyle/>
          <a:p>
            <a:r>
              <a:rPr lang="en-US" dirty="0"/>
              <a:t>Anticipatory Set</a:t>
            </a:r>
          </a:p>
        </p:txBody>
      </p:sp>
      <p:sp>
        <p:nvSpPr>
          <p:cNvPr id="5" name="Content Placeholder 4"/>
          <p:cNvSpPr>
            <a:spLocks noGrp="1"/>
          </p:cNvSpPr>
          <p:nvPr>
            <p:ph idx="1"/>
          </p:nvPr>
        </p:nvSpPr>
        <p:spPr>
          <a:xfrm>
            <a:off x="986460" y="2546429"/>
            <a:ext cx="10442575" cy="1221129"/>
          </a:xfrm>
        </p:spPr>
        <p:txBody>
          <a:bodyPr/>
          <a:lstStyle/>
          <a:p>
            <a:r>
              <a:rPr lang="en-US" u="sng" dirty="0">
                <a:solidFill>
                  <a:srgbClr val="1155CC"/>
                </a:solidFill>
                <a:latin typeface="Times New Roman" panose="02020603050405020304" pitchFamily="18" charset="0"/>
                <a:hlinkClick r:id="rId2"/>
              </a:rPr>
              <a:t>https://quizlet.com/436406806/natural-disasters-page-flash-cards/</a:t>
            </a:r>
            <a:endParaRPr lang="en-US" dirty="0"/>
          </a:p>
        </p:txBody>
      </p:sp>
    </p:spTree>
    <p:extLst>
      <p:ext uri="{BB962C8B-B14F-4D97-AF65-F5344CB8AC3E}">
        <p14:creationId xmlns:p14="http://schemas.microsoft.com/office/powerpoint/2010/main" val="403832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4" name="Title 3"/>
          <p:cNvSpPr>
            <a:spLocks noGrp="1"/>
          </p:cNvSpPr>
          <p:nvPr>
            <p:ph type="title"/>
          </p:nvPr>
        </p:nvSpPr>
        <p:spPr/>
        <p:txBody>
          <a:bodyPr/>
          <a:lstStyle/>
          <a:p>
            <a:r>
              <a:rPr lang="en-US" dirty="0"/>
              <a:t> Lesson Plan</a:t>
            </a:r>
          </a:p>
        </p:txBody>
      </p:sp>
      <p:pic>
        <p:nvPicPr>
          <p:cNvPr id="7" name="Content Placeholder 6"/>
          <p:cNvPicPr>
            <a:picLocks noGrp="1" noChangeAspect="1"/>
          </p:cNvPicPr>
          <p:nvPr>
            <p:ph sz="half" idx="1"/>
          </p:nvPr>
        </p:nvPicPr>
        <p:blipFill>
          <a:blip r:embed="rId2"/>
          <a:stretch>
            <a:fillRect/>
          </a:stretch>
        </p:blipFill>
        <p:spPr>
          <a:xfrm>
            <a:off x="3639675" y="1704449"/>
            <a:ext cx="5631646" cy="5263511"/>
          </a:xfrm>
          <a:prstGeom prst="rect">
            <a:avLst/>
          </a:prstGeom>
        </p:spPr>
      </p:pic>
    </p:spTree>
    <p:extLst>
      <p:ext uri="{BB962C8B-B14F-4D97-AF65-F5344CB8AC3E}">
        <p14:creationId xmlns:p14="http://schemas.microsoft.com/office/powerpoint/2010/main" val="104017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8" name="TextBox 7"/>
          <p:cNvSpPr txBox="1"/>
          <p:nvPr/>
        </p:nvSpPr>
        <p:spPr>
          <a:xfrm>
            <a:off x="570236" y="306727"/>
            <a:ext cx="10182645" cy="6244543"/>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125319" y="202557"/>
            <a:ext cx="6220863" cy="4585050"/>
          </a:xfrm>
          <a:prstGeom prst="rect">
            <a:avLst/>
          </a:prstGeom>
        </p:spPr>
      </p:pic>
      <p:pic>
        <p:nvPicPr>
          <p:cNvPr id="10" name="Picture 9"/>
          <p:cNvPicPr>
            <a:picLocks noChangeAspect="1"/>
          </p:cNvPicPr>
          <p:nvPr/>
        </p:nvPicPr>
        <p:blipFill>
          <a:blip r:embed="rId3"/>
          <a:stretch>
            <a:fillRect/>
          </a:stretch>
        </p:blipFill>
        <p:spPr>
          <a:xfrm>
            <a:off x="6657103" y="202557"/>
            <a:ext cx="4540695" cy="6212790"/>
          </a:xfrm>
          <a:prstGeom prst="rect">
            <a:avLst/>
          </a:prstGeom>
        </p:spPr>
      </p:pic>
    </p:spTree>
    <p:extLst>
      <p:ext uri="{BB962C8B-B14F-4D97-AF65-F5344CB8AC3E}">
        <p14:creationId xmlns:p14="http://schemas.microsoft.com/office/powerpoint/2010/main" val="100576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extBox 3"/>
          <p:cNvSpPr txBox="1"/>
          <p:nvPr/>
        </p:nvSpPr>
        <p:spPr>
          <a:xfrm>
            <a:off x="454364" y="231493"/>
            <a:ext cx="10689220" cy="6476035"/>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2"/>
          <a:stretch>
            <a:fillRect/>
          </a:stretch>
        </p:blipFill>
        <p:spPr>
          <a:xfrm>
            <a:off x="454364" y="-260431"/>
            <a:ext cx="5229711" cy="6858000"/>
          </a:xfrm>
          <a:prstGeom prst="rect">
            <a:avLst/>
          </a:prstGeom>
        </p:spPr>
      </p:pic>
      <p:pic>
        <p:nvPicPr>
          <p:cNvPr id="8" name="Picture 7"/>
          <p:cNvPicPr>
            <a:picLocks noChangeAspect="1"/>
          </p:cNvPicPr>
          <p:nvPr/>
        </p:nvPicPr>
        <p:blipFill>
          <a:blip r:embed="rId3"/>
          <a:stretch>
            <a:fillRect/>
          </a:stretch>
        </p:blipFill>
        <p:spPr>
          <a:xfrm>
            <a:off x="5798974" y="361302"/>
            <a:ext cx="5945673" cy="4202423"/>
          </a:xfrm>
          <a:prstGeom prst="rect">
            <a:avLst/>
          </a:prstGeom>
        </p:spPr>
      </p:pic>
      <p:pic>
        <p:nvPicPr>
          <p:cNvPr id="9" name="Picture 8"/>
          <p:cNvPicPr>
            <a:picLocks noChangeAspect="1"/>
          </p:cNvPicPr>
          <p:nvPr/>
        </p:nvPicPr>
        <p:blipFill>
          <a:blip r:embed="rId4"/>
          <a:stretch>
            <a:fillRect/>
          </a:stretch>
        </p:blipFill>
        <p:spPr>
          <a:xfrm>
            <a:off x="5798973" y="4361154"/>
            <a:ext cx="5945673" cy="1584670"/>
          </a:xfrm>
          <a:prstGeom prst="rect">
            <a:avLst/>
          </a:prstGeom>
        </p:spPr>
      </p:pic>
    </p:spTree>
    <p:extLst>
      <p:ext uri="{BB962C8B-B14F-4D97-AF65-F5344CB8AC3E}">
        <p14:creationId xmlns:p14="http://schemas.microsoft.com/office/powerpoint/2010/main" val="313172458"/>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www.w3.org/XML/1998/namespace"/>
    <ds:schemaRef ds:uri="http://schemas.openxmlformats.org/package/2006/metadata/core-properties"/>
    <ds:schemaRef ds:uri="71af3243-3dd4-4a8d-8c0d-dd76da1f02a5"/>
    <ds:schemaRef ds:uri="http://purl.org/dc/dcmityp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237</Words>
  <Application>Microsoft Macintosh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Comic Sans MS</vt:lpstr>
      <vt:lpstr>Franklin Gothic Book</vt:lpstr>
      <vt:lpstr>Open Sans</vt:lpstr>
      <vt:lpstr>PT Sans Narrow</vt:lpstr>
      <vt:lpstr>Times New Roman</vt:lpstr>
      <vt:lpstr>Office Theme</vt:lpstr>
      <vt:lpstr>Lesson plan: Natural Disasters</vt:lpstr>
      <vt:lpstr>History Presentation</vt:lpstr>
      <vt:lpstr>PowerPoint Presentation</vt:lpstr>
      <vt:lpstr>“Disaster Alert” Application Guide</vt:lpstr>
      <vt:lpstr>PowerPoint Presentation</vt:lpstr>
      <vt:lpstr>Anticipatory Set</vt:lpstr>
      <vt:lpstr> Lesson Plan</vt:lpstr>
      <vt:lpstr>PowerPoint Presentation</vt:lpstr>
      <vt:lpstr>PowerPoint Presentation</vt:lpstr>
      <vt:lpstr>PowerPoint Presentation</vt:lpstr>
      <vt:lpstr>Transitional Activity</vt:lpstr>
      <vt:lpstr>Art Project Results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2019-10-08T02:23:03Z</dcterms:created>
  <dcterms:modified xsi:type="dcterms:W3CDTF">2019-10-19T16:55:13Z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